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  <p:sldId id="262" r:id="rId4"/>
    <p:sldId id="260" r:id="rId5"/>
    <p:sldId id="261" r:id="rId6"/>
    <p:sldId id="265" r:id="rId7"/>
    <p:sldId id="264" r:id="rId8"/>
    <p:sldId id="263" r:id="rId9"/>
    <p:sldId id="266" r:id="rId10"/>
    <p:sldId id="267" r:id="rId11"/>
    <p:sldId id="268" r:id="rId12"/>
    <p:sldId id="269" r:id="rId13"/>
    <p:sldId id="270" r:id="rId14"/>
    <p:sldId id="271" r:id="rId15"/>
    <p:sldId id="273" r:id="rId16"/>
    <p:sldId id="274" r:id="rId17"/>
    <p:sldId id="272" r:id="rId18"/>
    <p:sldId id="275" r:id="rId19"/>
    <p:sldId id="276" r:id="rId20"/>
    <p:sldId id="277" r:id="rId21"/>
    <p:sldId id="278" r:id="rId22"/>
    <p:sldId id="279" r:id="rId23"/>
    <p:sldId id="259" r:id="rId2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602"/>
    <p:restoredTop sz="94676"/>
  </p:normalViewPr>
  <p:slideViewPr>
    <p:cSldViewPr snapToGrid="0" snapToObjects="1">
      <p:cViewPr varScale="1">
        <p:scale>
          <a:sx n="113" d="100"/>
          <a:sy n="113" d="100"/>
        </p:scale>
        <p:origin x="184" y="65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945AA-D98E-6045-9D6F-F3826015328D}" type="datetimeFigureOut">
              <a:rPr lang="en-US" smtClean="0"/>
              <a:t>3/11/17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4C8D-3867-D14F-8805-01FB6897E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7108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945AA-D98E-6045-9D6F-F3826015328D}" type="datetimeFigureOut">
              <a:rPr lang="en-US" smtClean="0"/>
              <a:t>3/11/17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4C8D-3867-D14F-8805-01FB6897E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8129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945AA-D98E-6045-9D6F-F3826015328D}" type="datetimeFigureOut">
              <a:rPr lang="en-US" smtClean="0"/>
              <a:t>3/11/17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4C8D-3867-D14F-8805-01FB6897E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0496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945AA-D98E-6045-9D6F-F3826015328D}" type="datetimeFigureOut">
              <a:rPr lang="en-US" smtClean="0"/>
              <a:t>3/11/17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4C8D-3867-D14F-8805-01FB6897E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7544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945AA-D98E-6045-9D6F-F3826015328D}" type="datetimeFigureOut">
              <a:rPr lang="en-US" smtClean="0"/>
              <a:t>3/11/17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4C8D-3867-D14F-8805-01FB6897E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4415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945AA-D98E-6045-9D6F-F3826015328D}" type="datetimeFigureOut">
              <a:rPr lang="en-US" smtClean="0"/>
              <a:t>3/11/17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4C8D-3867-D14F-8805-01FB6897E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5256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945AA-D98E-6045-9D6F-F3826015328D}" type="datetimeFigureOut">
              <a:rPr lang="en-US" smtClean="0"/>
              <a:t>3/11/17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4C8D-3867-D14F-8805-01FB6897E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5789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945AA-D98E-6045-9D6F-F3826015328D}" type="datetimeFigureOut">
              <a:rPr lang="en-US" smtClean="0"/>
              <a:t>3/11/17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4C8D-3867-D14F-8805-01FB6897E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3314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945AA-D98E-6045-9D6F-F3826015328D}" type="datetimeFigureOut">
              <a:rPr lang="en-US" smtClean="0"/>
              <a:t>3/11/17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4C8D-3867-D14F-8805-01FB6897E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4133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945AA-D98E-6045-9D6F-F3826015328D}" type="datetimeFigureOut">
              <a:rPr lang="en-US" smtClean="0"/>
              <a:t>3/11/17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4C8D-3867-D14F-8805-01FB6897E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5110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945AA-D98E-6045-9D6F-F3826015328D}" type="datetimeFigureOut">
              <a:rPr lang="en-US" smtClean="0"/>
              <a:t>3/11/17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4C8D-3867-D14F-8805-01FB6897E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8994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D945AA-D98E-6045-9D6F-F3826015328D}" type="datetimeFigureOut">
              <a:rPr lang="en-US" smtClean="0"/>
              <a:t>3/11/17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864C8D-3867-D14F-8805-01FB6897E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9207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685800" y="1270111"/>
            <a:ext cx="7772400" cy="2330340"/>
          </a:xfrm>
        </p:spPr>
        <p:txBody>
          <a:bodyPr>
            <a:normAutofit/>
          </a:bodyPr>
          <a:lstStyle/>
          <a:p>
            <a:r>
              <a:rPr lang="en-US" sz="3600" dirty="0" err="1"/>
              <a:t>DevOps</a:t>
            </a:r>
            <a:r>
              <a:rPr lang="en-US" sz="3600" dirty="0"/>
              <a:t> &amp; Cloud Infrastructure</a:t>
            </a:r>
            <a:br>
              <a:rPr lang="en-US" sz="3600" dirty="0"/>
            </a:br>
            <a:r>
              <a:rPr lang="en-US" sz="3600"/>
              <a:t>SEIS </a:t>
            </a:r>
            <a:r>
              <a:rPr lang="en-US" sz="3600" smtClean="0"/>
              <a:t>665</a:t>
            </a:r>
            <a:r>
              <a:rPr lang="en-US" sz="3600" dirty="0"/>
              <a:t/>
            </a:r>
            <a:br>
              <a:rPr lang="en-US" sz="3600" dirty="0"/>
            </a:br>
            <a:r>
              <a:rPr lang="en-US" sz="3600" dirty="0"/>
              <a:t>Week </a:t>
            </a:r>
            <a:r>
              <a:rPr lang="en-US" sz="3600" dirty="0" smtClean="0"/>
              <a:t>13</a:t>
            </a:r>
            <a:endParaRPr lang="en-US" sz="3600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>
            <a:normAutofit fontScale="70000" lnSpcReduction="20000"/>
          </a:bodyPr>
          <a:lstStyle/>
          <a:p>
            <a:pPr algn="l"/>
            <a:r>
              <a:rPr lang="en-US" dirty="0" smtClean="0"/>
              <a:t>Jason Baker</a:t>
            </a:r>
          </a:p>
          <a:p>
            <a:pPr algn="l"/>
            <a:r>
              <a:rPr lang="en-US" dirty="0" smtClean="0"/>
              <a:t>Adjunct Instructor</a:t>
            </a:r>
          </a:p>
          <a:p>
            <a:pPr algn="l"/>
            <a:r>
              <a:rPr lang="en-US" dirty="0" smtClean="0"/>
              <a:t>Graduate Programs in Software</a:t>
            </a:r>
          </a:p>
          <a:p>
            <a:pPr algn="l"/>
            <a:r>
              <a:rPr lang="en-US" dirty="0" smtClean="0"/>
              <a:t>University of St. Thomas</a:t>
            </a:r>
          </a:p>
          <a:p>
            <a:pPr algn="l"/>
            <a:r>
              <a:rPr lang="en-US" dirty="0" smtClean="0"/>
              <a:t>St. Paul, MN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9186" y="3122391"/>
            <a:ext cx="1863213" cy="1920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3408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Lock servers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Lock servers allow a group of nodes to synchronize activities and agree on shared information.</a:t>
            </a:r>
          </a:p>
          <a:p>
            <a:endParaRPr lang="en-US" dirty="0" smtClean="0"/>
          </a:p>
          <a:p>
            <a:r>
              <a:rPr lang="en-US" dirty="0" smtClean="0"/>
              <a:t>Very challenging to synchronize services in a distributed architecture due to issues like race conditions.</a:t>
            </a:r>
          </a:p>
          <a:p>
            <a:endParaRPr lang="en-US" dirty="0" smtClean="0"/>
          </a:p>
          <a:p>
            <a:r>
              <a:rPr lang="en-US" dirty="0" smtClean="0"/>
              <a:t>Participant nodes elect a leader and the nodes discover one another.</a:t>
            </a:r>
          </a:p>
          <a:p>
            <a:endParaRPr lang="en-US" dirty="0" smtClean="0"/>
          </a:p>
          <a:p>
            <a:r>
              <a:rPr lang="en-US" dirty="0" smtClean="0"/>
              <a:t>Shared information is stored as meta-data.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66389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Google: Chubby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Chubby is a distributed lock server within Google.</a:t>
            </a:r>
          </a:p>
          <a:p>
            <a:endParaRPr lang="en-US" dirty="0" smtClean="0"/>
          </a:p>
          <a:p>
            <a:r>
              <a:rPr lang="en-US" dirty="0" smtClean="0"/>
              <a:t>Used by key services to synchronize access to shared resources.</a:t>
            </a:r>
          </a:p>
          <a:p>
            <a:endParaRPr lang="en-US" dirty="0" smtClean="0"/>
          </a:p>
          <a:p>
            <a:r>
              <a:rPr lang="en-US" dirty="0" smtClean="0"/>
              <a:t>Heavily used by Google internally as a name service instead of DNS.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776825" y="6422834"/>
            <a:ext cx="53671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Source: https://</a:t>
            </a:r>
            <a:r>
              <a:rPr lang="en-US" sz="1000" dirty="0" err="1"/>
              <a:t>en.wikipedia.org</a:t>
            </a:r>
            <a:r>
              <a:rPr lang="en-US" sz="1000" dirty="0"/>
              <a:t>/wiki/Distributed_lock_manager#Google.27s_Chubby_lock_service</a:t>
            </a:r>
          </a:p>
        </p:txBody>
      </p:sp>
    </p:spTree>
    <p:extLst>
      <p:ext uri="{BB962C8B-B14F-4D97-AF65-F5344CB8AC3E}">
        <p14:creationId xmlns:p14="http://schemas.microsoft.com/office/powerpoint/2010/main" val="17124281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Apache </a:t>
            </a:r>
            <a:r>
              <a:rPr lang="en-US" dirty="0" err="1" smtClean="0"/>
              <a:t>ZooKeeper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Originally started as a project at Yahoo, now a part of Apache Foundation.</a:t>
            </a:r>
          </a:p>
          <a:p>
            <a:pPr lvl="1"/>
            <a:r>
              <a:rPr lang="en-US" dirty="0" smtClean="0"/>
              <a:t>Sub-project of Hadoop, but now a top-level project.</a:t>
            </a:r>
          </a:p>
          <a:p>
            <a:pPr lvl="1"/>
            <a:r>
              <a:rPr lang="en-US" dirty="0"/>
              <a:t>https://</a:t>
            </a:r>
            <a:r>
              <a:rPr lang="en-US" dirty="0" err="1"/>
              <a:t>zookeeper.apache.org</a:t>
            </a:r>
            <a:r>
              <a:rPr lang="en-US" dirty="0"/>
              <a:t>/</a:t>
            </a:r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 smtClean="0"/>
              <a:t>A distributed hierarchical key-value store.</a:t>
            </a:r>
          </a:p>
          <a:p>
            <a:pPr lvl="1"/>
            <a:r>
              <a:rPr lang="en-US" dirty="0" smtClean="0"/>
              <a:t>Distributed configuration service</a:t>
            </a:r>
          </a:p>
          <a:p>
            <a:pPr lvl="1"/>
            <a:r>
              <a:rPr lang="en-US" dirty="0" smtClean="0"/>
              <a:t>Data synchronization service</a:t>
            </a:r>
          </a:p>
          <a:p>
            <a:pPr lvl="1"/>
            <a:r>
              <a:rPr lang="en-US" dirty="0" smtClean="0"/>
              <a:t>Naming registry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706737" y="6400800"/>
            <a:ext cx="319670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Source: https://</a:t>
            </a:r>
            <a:r>
              <a:rPr lang="en-US" sz="1000" dirty="0" err="1"/>
              <a:t>en.wikipedia.org</a:t>
            </a:r>
            <a:r>
              <a:rPr lang="en-US" sz="1000" dirty="0"/>
              <a:t>/wiki/</a:t>
            </a:r>
            <a:r>
              <a:rPr lang="en-US" sz="1000" dirty="0" err="1"/>
              <a:t>Apache_ZooKeeper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829313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etcd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Distributed consistent key-value store for shared configuration data.</a:t>
            </a:r>
          </a:p>
          <a:p>
            <a:endParaRPr lang="en-US" dirty="0" smtClean="0"/>
          </a:p>
          <a:p>
            <a:r>
              <a:rPr lang="en-US" dirty="0" smtClean="0"/>
              <a:t>Written in Go and maintained by CoreOS team.</a:t>
            </a:r>
          </a:p>
          <a:p>
            <a:pPr lvl="1"/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coreos</a:t>
            </a:r>
            <a:r>
              <a:rPr lang="en-US" dirty="0"/>
              <a:t>/</a:t>
            </a:r>
            <a:r>
              <a:rPr lang="en-US" dirty="0" err="1"/>
              <a:t>etcd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Commonly used in container-based clusters (i.e., Kubernetes).</a:t>
            </a:r>
          </a:p>
          <a:p>
            <a:endParaRPr lang="en-US" dirty="0" smtClean="0"/>
          </a:p>
          <a:p>
            <a:r>
              <a:rPr lang="en-US" dirty="0" err="1" smtClean="0"/>
              <a:t>etcd</a:t>
            </a:r>
            <a:r>
              <a:rPr lang="en-US" dirty="0" smtClean="0"/>
              <a:t> service runs in a clustered configuration, and nodes can talk to the cluster to set or retrieve configuration data.</a:t>
            </a:r>
          </a:p>
          <a:p>
            <a:pPr lvl="1"/>
            <a:r>
              <a:rPr lang="en-US" sz="2200" dirty="0">
                <a:latin typeface="Consolas" charset="0"/>
                <a:ea typeface="Consolas" charset="0"/>
                <a:cs typeface="Consolas" charset="0"/>
              </a:rPr>
              <a:t>ETCDCTL_API=3 </a:t>
            </a:r>
            <a:r>
              <a:rPr lang="en-US" sz="2200" dirty="0" err="1">
                <a:latin typeface="Consolas" charset="0"/>
                <a:ea typeface="Consolas" charset="0"/>
                <a:cs typeface="Consolas" charset="0"/>
              </a:rPr>
              <a:t>etcdctl</a:t>
            </a:r>
            <a:r>
              <a:rPr lang="en-US" sz="2200" dirty="0">
                <a:latin typeface="Consolas" charset="0"/>
                <a:ea typeface="Consolas" charset="0"/>
                <a:cs typeface="Consolas" charset="0"/>
              </a:rPr>
              <a:t> put </a:t>
            </a:r>
            <a:r>
              <a:rPr lang="en-US" sz="2200" dirty="0" err="1">
                <a:latin typeface="Consolas" charset="0"/>
                <a:ea typeface="Consolas" charset="0"/>
                <a:cs typeface="Consolas" charset="0"/>
              </a:rPr>
              <a:t>mykey</a:t>
            </a:r>
            <a:r>
              <a:rPr lang="en-US" sz="2200" dirty="0">
                <a:latin typeface="Consolas" charset="0"/>
                <a:ea typeface="Consolas" charset="0"/>
                <a:cs typeface="Consolas" charset="0"/>
              </a:rPr>
              <a:t> "this is awesome" ETCDCTL_API=3 </a:t>
            </a:r>
            <a:r>
              <a:rPr lang="en-US" sz="2200" dirty="0" err="1">
                <a:latin typeface="Consolas" charset="0"/>
                <a:ea typeface="Consolas" charset="0"/>
                <a:cs typeface="Consolas" charset="0"/>
              </a:rPr>
              <a:t>etcdctl</a:t>
            </a:r>
            <a:r>
              <a:rPr lang="en-US" sz="2200" dirty="0">
                <a:latin typeface="Consolas" charset="0"/>
                <a:ea typeface="Consolas" charset="0"/>
                <a:cs typeface="Consolas" charset="0"/>
              </a:rPr>
              <a:t> get </a:t>
            </a:r>
            <a:r>
              <a:rPr lang="en-US" sz="2200" dirty="0" err="1">
                <a:latin typeface="Consolas" charset="0"/>
                <a:ea typeface="Consolas" charset="0"/>
                <a:cs typeface="Consolas" charset="0"/>
              </a:rPr>
              <a:t>mykey</a:t>
            </a:r>
            <a:endParaRPr lang="en-US" sz="2200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87540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Consul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55684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Service discovery system designed by </a:t>
            </a:r>
            <a:r>
              <a:rPr lang="en-US" dirty="0" err="1" smtClean="0"/>
              <a:t>HashiCorp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r>
              <a:rPr lang="en-US" dirty="0" smtClean="0"/>
              <a:t>Consul agents run as a server or a client.</a:t>
            </a:r>
          </a:p>
          <a:p>
            <a:pPr lvl="1"/>
            <a:r>
              <a:rPr lang="en-US" dirty="0" smtClean="0"/>
              <a:t>Servers form a cluster using Raft algorithm.</a:t>
            </a:r>
          </a:p>
          <a:p>
            <a:pPr lvl="1"/>
            <a:r>
              <a:rPr lang="en-US" dirty="0" smtClean="0"/>
              <a:t>Clients proxy requests to servers.</a:t>
            </a:r>
          </a:p>
          <a:p>
            <a:endParaRPr lang="en-US" dirty="0" smtClean="0"/>
          </a:p>
          <a:p>
            <a:r>
              <a:rPr lang="en-US" dirty="0" smtClean="0"/>
              <a:t>Distributed key/value store.</a:t>
            </a:r>
          </a:p>
          <a:p>
            <a:pPr lvl="1"/>
            <a:r>
              <a:rPr lang="en-US" dirty="0" smtClean="0"/>
              <a:t>Store dynamic configuration information.</a:t>
            </a:r>
          </a:p>
          <a:p>
            <a:pPr lvl="1"/>
            <a:r>
              <a:rPr lang="en-US" dirty="0" smtClean="0"/>
              <a:t>Support feature flags.</a:t>
            </a:r>
          </a:p>
          <a:p>
            <a:pPr lvl="1"/>
            <a:r>
              <a:rPr lang="en-US" dirty="0" smtClean="0"/>
              <a:t>Leader election.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Supports health checks to route requests around unhealthy hosts.</a:t>
            </a:r>
          </a:p>
          <a:p>
            <a:endParaRPr lang="en-US" dirty="0" smtClean="0"/>
          </a:p>
          <a:p>
            <a:r>
              <a:rPr lang="en-US" dirty="0" smtClean="0"/>
              <a:t>Offers HTTP and DNS interfaces.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2500" y="315167"/>
            <a:ext cx="1102471" cy="1102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5936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Consul architecture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Nodes run a Consul agent, which talk to one or more Consul servers.</a:t>
            </a:r>
          </a:p>
          <a:p>
            <a:pPr lvl="1"/>
            <a:r>
              <a:rPr lang="en-US" dirty="0" smtClean="0"/>
              <a:t>Responsible for health checks of services on the node.</a:t>
            </a:r>
          </a:p>
          <a:p>
            <a:pPr lvl="1"/>
            <a:r>
              <a:rPr lang="en-US" dirty="0" smtClean="0"/>
              <a:t>An agent is not required for discovering other services or interacting with key/value data.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Consul servers store and replicate data.</a:t>
            </a:r>
          </a:p>
          <a:p>
            <a:pPr lvl="1"/>
            <a:r>
              <a:rPr lang="en-US" dirty="0" smtClean="0"/>
              <a:t>Servers form a cluster and elect a leader.</a:t>
            </a:r>
          </a:p>
          <a:p>
            <a:pPr lvl="1"/>
            <a:r>
              <a:rPr lang="en-US" dirty="0" smtClean="0"/>
              <a:t>3 to 5 servers recommended to avoid failure scenarios leading to data loss.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42106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Consul architecture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Infrastructure components that need to discover services can either:</a:t>
            </a:r>
          </a:p>
          <a:p>
            <a:pPr lvl="1"/>
            <a:r>
              <a:rPr lang="en-US" dirty="0" smtClean="0"/>
              <a:t>Query servers directly</a:t>
            </a:r>
          </a:p>
          <a:p>
            <a:pPr lvl="1"/>
            <a:r>
              <a:rPr lang="en-US" dirty="0" smtClean="0"/>
              <a:t>Query agents which proxy queries to servers</a:t>
            </a:r>
          </a:p>
          <a:p>
            <a:endParaRPr lang="en-US" dirty="0"/>
          </a:p>
          <a:p>
            <a:r>
              <a:rPr lang="en-US" dirty="0" smtClean="0"/>
              <a:t>Cross-datacenter service discovery</a:t>
            </a:r>
          </a:p>
          <a:p>
            <a:pPr lvl="1"/>
            <a:r>
              <a:rPr lang="en-US" dirty="0" smtClean="0"/>
              <a:t>Each datacenter has a Consul cluster and local servers automatically forward requests to remote datacenters.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84244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Consul architecture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0229" y="1318258"/>
            <a:ext cx="5343542" cy="5539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6490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Consul data consistency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Data reads are strongly consistent.</a:t>
            </a:r>
          </a:p>
          <a:p>
            <a:pPr lvl="1"/>
            <a:r>
              <a:rPr lang="en-US" dirty="0" smtClean="0"/>
              <a:t>key/value data is consistently replicated across cluster.</a:t>
            </a:r>
          </a:p>
          <a:p>
            <a:endParaRPr lang="en-US" dirty="0"/>
          </a:p>
          <a:p>
            <a:r>
              <a:rPr lang="en-US" dirty="0" smtClean="0"/>
              <a:t>Availability is sacrificed for consistency in the case of a network partition.</a:t>
            </a:r>
          </a:p>
          <a:p>
            <a:pPr lvl="1"/>
            <a:r>
              <a:rPr lang="en-US" dirty="0" smtClean="0"/>
              <a:t>Avoid situations where configuration data is different on one server versus another.</a:t>
            </a:r>
          </a:p>
          <a:p>
            <a:endParaRPr lang="en-US" dirty="0"/>
          </a:p>
          <a:p>
            <a:r>
              <a:rPr lang="en-US" dirty="0" smtClean="0"/>
              <a:t>Recall the CAP Theorem!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93602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Service Registration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A node running a Consul agent registers a service using a service registration file.</a:t>
            </a:r>
          </a:p>
          <a:p>
            <a:pPr lvl="1"/>
            <a:r>
              <a:rPr lang="en-US" dirty="0" smtClean="0"/>
              <a:t>JSON file containing key/value data</a:t>
            </a:r>
          </a:p>
          <a:p>
            <a:pPr lvl="1"/>
            <a:r>
              <a:rPr lang="en-US" dirty="0" smtClean="0"/>
              <a:t>Commonly located in /</a:t>
            </a:r>
            <a:r>
              <a:rPr lang="en-US" dirty="0" err="1" smtClean="0"/>
              <a:t>etc</a:t>
            </a:r>
            <a:r>
              <a:rPr lang="en-US" dirty="0" smtClean="0"/>
              <a:t>/</a:t>
            </a:r>
            <a:r>
              <a:rPr lang="en-US" dirty="0" err="1" smtClean="0"/>
              <a:t>consul.d</a:t>
            </a:r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# </a:t>
            </a:r>
            <a:r>
              <a:rPr lang="en-US" sz="2600" dirty="0" err="1" smtClean="0">
                <a:latin typeface="Consolas" charset="0"/>
                <a:ea typeface="Consolas" charset="0"/>
                <a:cs typeface="Consolas" charset="0"/>
              </a:rPr>
              <a:t>webserver.json</a:t>
            </a: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 file</a:t>
            </a:r>
          </a:p>
          <a:p>
            <a:pPr marL="0" indent="0">
              <a:buNone/>
            </a:pP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{“service”: </a:t>
            </a:r>
          </a:p>
          <a:p>
            <a:pPr marL="0" indent="0">
              <a:buNone/>
            </a:pP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{“name”: “webserver”,</a:t>
            </a:r>
          </a:p>
          <a:p>
            <a:pPr marL="0" indent="0">
              <a:buNone/>
            </a:pP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 “tags”: [“</a:t>
            </a:r>
            <a:r>
              <a:rPr lang="en-US" sz="2600" dirty="0" err="1" smtClean="0">
                <a:latin typeface="Consolas" charset="0"/>
                <a:ea typeface="Consolas" charset="0"/>
                <a:cs typeface="Consolas" charset="0"/>
              </a:rPr>
              <a:t>nginx</a:t>
            </a: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”],</a:t>
            </a:r>
          </a:p>
          <a:p>
            <a:pPr marL="0" indent="0">
              <a:buNone/>
            </a:pP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	 </a:t>
            </a: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“port”: 80</a:t>
            </a:r>
          </a:p>
          <a:p>
            <a:pPr marL="0" indent="0">
              <a:buNone/>
            </a:pP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}</a:t>
            </a:r>
          </a:p>
          <a:p>
            <a:pPr marL="0" indent="0">
              <a:buNone/>
            </a:pP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}</a:t>
            </a:r>
            <a:endParaRPr lang="en-US" sz="2600" dirty="0" smtClean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61818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Microservices</a:t>
            </a:r>
            <a:endParaRPr lang="en-US" dirty="0" smtClean="0"/>
          </a:p>
          <a:p>
            <a:r>
              <a:rPr lang="en-US" dirty="0" smtClean="0"/>
              <a:t>Clustered container architecture</a:t>
            </a:r>
          </a:p>
          <a:p>
            <a:r>
              <a:rPr lang="en-US" dirty="0" smtClean="0"/>
              <a:t>Service discovery</a:t>
            </a:r>
          </a:p>
          <a:p>
            <a:pPr lvl="1"/>
            <a:r>
              <a:rPr lang="en-US" dirty="0" smtClean="0"/>
              <a:t>Consul</a:t>
            </a:r>
          </a:p>
          <a:p>
            <a:r>
              <a:rPr lang="en-US" smtClean="0"/>
              <a:t>Final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792144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Querying Consul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Once a service is registered, you can query Consul to find it.</a:t>
            </a:r>
          </a:p>
          <a:p>
            <a:endParaRPr lang="en-US" dirty="0"/>
          </a:p>
          <a:p>
            <a:r>
              <a:rPr lang="en-US" dirty="0" smtClean="0"/>
              <a:t>Using DNS:</a:t>
            </a:r>
          </a:p>
          <a:p>
            <a:pPr lvl="1"/>
            <a:r>
              <a:rPr lang="en-US" dirty="0" smtClean="0"/>
              <a:t>dig @</a:t>
            </a:r>
            <a:r>
              <a:rPr lang="en-US" dirty="0" err="1" smtClean="0"/>
              <a:t>dns</a:t>
            </a:r>
            <a:r>
              <a:rPr lang="en-US" dirty="0" smtClean="0"/>
              <a:t>-server -p 8600 </a:t>
            </a:r>
            <a:r>
              <a:rPr lang="en-US" dirty="0" err="1" smtClean="0"/>
              <a:t>webserver.service.consul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Using HTTP:</a:t>
            </a:r>
          </a:p>
          <a:p>
            <a:pPr lvl="1"/>
            <a:r>
              <a:rPr lang="en-US" dirty="0" smtClean="0"/>
              <a:t>curl http://consul:8500/v1/catalog/service/webserver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19200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Health Checks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34054"/>
          </a:xfrm>
        </p:spPr>
        <p:txBody>
          <a:bodyPr>
            <a:normAutofit fontScale="85000" lnSpcReduction="20000"/>
          </a:bodyPr>
          <a:lstStyle/>
          <a:p>
            <a:r>
              <a:rPr lang="en-US" sz="2800" dirty="0" smtClean="0"/>
              <a:t>We can also create service definitions to perform health checks: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2200" dirty="0" smtClean="0"/>
              <a:t>service</a:t>
            </a:r>
            <a:r>
              <a:rPr lang="en-US" sz="2200" dirty="0"/>
              <a:t>": {"name": "</a:t>
            </a:r>
            <a:r>
              <a:rPr lang="en-US" sz="2200" dirty="0" smtClean="0"/>
              <a:t>webserver", </a:t>
            </a:r>
          </a:p>
          <a:p>
            <a:pPr marL="0" indent="0">
              <a:buNone/>
            </a:pPr>
            <a:r>
              <a:rPr lang="en-US" sz="2200" dirty="0"/>
              <a:t>		</a:t>
            </a:r>
            <a:r>
              <a:rPr lang="en-US" sz="2200" dirty="0" smtClean="0"/>
              <a:t>   "</a:t>
            </a:r>
            <a:r>
              <a:rPr lang="en-US" sz="2200" dirty="0"/>
              <a:t>tags": </a:t>
            </a:r>
            <a:r>
              <a:rPr lang="en-US" sz="2200" dirty="0" smtClean="0"/>
              <a:t>[”</a:t>
            </a:r>
            <a:r>
              <a:rPr lang="en-US" sz="2200" dirty="0" err="1" smtClean="0"/>
              <a:t>nginx</a:t>
            </a:r>
            <a:r>
              <a:rPr lang="en-US" sz="2200" dirty="0" smtClean="0"/>
              <a:t>"], </a:t>
            </a:r>
          </a:p>
          <a:p>
            <a:pPr marL="0" indent="0">
              <a:buNone/>
            </a:pPr>
            <a:r>
              <a:rPr lang="en-US" sz="2200" dirty="0"/>
              <a:t>	</a:t>
            </a:r>
            <a:r>
              <a:rPr lang="en-US" sz="2200" dirty="0" smtClean="0"/>
              <a:t>	</a:t>
            </a:r>
            <a:r>
              <a:rPr lang="en-US" sz="2200" dirty="0"/>
              <a:t> </a:t>
            </a:r>
            <a:r>
              <a:rPr lang="en-US" sz="2200" dirty="0" smtClean="0"/>
              <a:t>  "</a:t>
            </a:r>
            <a:r>
              <a:rPr lang="en-US" sz="2200" dirty="0"/>
              <a:t>port": 80, </a:t>
            </a:r>
            <a:endParaRPr lang="en-US" sz="2200" dirty="0" smtClean="0"/>
          </a:p>
          <a:p>
            <a:pPr marL="0" indent="0">
              <a:buNone/>
            </a:pPr>
            <a:r>
              <a:rPr lang="en-US" sz="2200" dirty="0"/>
              <a:t>	</a:t>
            </a:r>
            <a:r>
              <a:rPr lang="en-US" sz="2200" dirty="0" smtClean="0"/>
              <a:t>	</a:t>
            </a:r>
            <a:r>
              <a:rPr lang="en-US" sz="2200" dirty="0"/>
              <a:t> </a:t>
            </a:r>
            <a:r>
              <a:rPr lang="en-US" sz="2200" dirty="0" smtClean="0"/>
              <a:t>  "</a:t>
            </a:r>
            <a:r>
              <a:rPr lang="en-US" sz="2200" dirty="0"/>
              <a:t>check": {"script": "curl localhost &gt;/dev/null 2&gt;&amp;1", </a:t>
            </a:r>
            <a:r>
              <a:rPr lang="en-US" sz="2200" dirty="0" smtClean="0"/>
              <a:t>						      "</a:t>
            </a:r>
            <a:r>
              <a:rPr lang="en-US" sz="2200" dirty="0"/>
              <a:t>interval": "</a:t>
            </a:r>
            <a:r>
              <a:rPr lang="en-US" sz="2200" dirty="0" smtClean="0"/>
              <a:t>10s”</a:t>
            </a:r>
          </a:p>
          <a:p>
            <a:pPr marL="0" indent="0">
              <a:buNone/>
            </a:pPr>
            <a:r>
              <a:rPr lang="en-US" sz="2200" dirty="0"/>
              <a:t>	</a:t>
            </a:r>
            <a:r>
              <a:rPr lang="en-US" sz="2200" dirty="0" smtClean="0"/>
              <a:t>			     }</a:t>
            </a:r>
          </a:p>
          <a:p>
            <a:pPr marL="0" indent="0">
              <a:buNone/>
            </a:pPr>
            <a:r>
              <a:rPr lang="en-US" sz="2200" dirty="0"/>
              <a:t>		</a:t>
            </a:r>
            <a:r>
              <a:rPr lang="en-US" sz="2200" dirty="0" smtClean="0"/>
              <a:t>  }</a:t>
            </a:r>
          </a:p>
          <a:p>
            <a:pPr marL="0" indent="0">
              <a:buNone/>
            </a:pPr>
            <a:r>
              <a:rPr lang="en-US" sz="2200" dirty="0" smtClean="0"/>
              <a:t>}</a:t>
            </a:r>
          </a:p>
          <a:p>
            <a:pPr marL="0" indent="0">
              <a:buNone/>
            </a:pPr>
            <a:endParaRPr lang="en-US" sz="2200" dirty="0"/>
          </a:p>
          <a:p>
            <a:r>
              <a:rPr lang="en-US" sz="2800" dirty="0" smtClean="0"/>
              <a:t>If the executable script returns a non-zero exit code, the service will be flagged unhealthy.</a:t>
            </a:r>
          </a:p>
          <a:p>
            <a:pPr lvl="1"/>
            <a:r>
              <a:rPr lang="en-US" sz="2400" dirty="0" smtClean="0"/>
              <a:t>Consul won’t list unhealthy services in typical queries.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45235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Key/Value Store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3263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Two ways to interact with Consul KV store:</a:t>
            </a:r>
          </a:p>
          <a:p>
            <a:pPr lvl="1"/>
            <a:r>
              <a:rPr lang="en-US" dirty="0" smtClean="0"/>
              <a:t>HTTP API</a:t>
            </a:r>
          </a:p>
          <a:p>
            <a:pPr lvl="1"/>
            <a:r>
              <a:rPr lang="en-US" dirty="0" smtClean="0"/>
              <a:t>Consul KV CLI</a:t>
            </a:r>
          </a:p>
          <a:p>
            <a:endParaRPr lang="en-US" dirty="0"/>
          </a:p>
          <a:p>
            <a:r>
              <a:rPr lang="en-US" dirty="0" smtClean="0"/>
              <a:t>Get a value from the store:</a:t>
            </a:r>
          </a:p>
          <a:p>
            <a:pPr lvl="1"/>
            <a:r>
              <a:rPr lang="en-US" dirty="0" smtClean="0"/>
              <a:t>consul </a:t>
            </a:r>
            <a:r>
              <a:rPr lang="en-US" dirty="0" err="1" smtClean="0"/>
              <a:t>kv</a:t>
            </a:r>
            <a:r>
              <a:rPr lang="en-US" dirty="0" smtClean="0"/>
              <a:t> get </a:t>
            </a:r>
            <a:r>
              <a:rPr lang="en-US" dirty="0" err="1" smtClean="0"/>
              <a:t>redis</a:t>
            </a:r>
            <a:r>
              <a:rPr lang="en-US" dirty="0" smtClean="0"/>
              <a:t>/</a:t>
            </a:r>
            <a:r>
              <a:rPr lang="en-US" dirty="0" err="1" smtClean="0"/>
              <a:t>config</a:t>
            </a:r>
            <a:r>
              <a:rPr lang="en-US" dirty="0" smtClean="0"/>
              <a:t>/</a:t>
            </a:r>
            <a:r>
              <a:rPr lang="en-US" dirty="0" err="1" smtClean="0"/>
              <a:t>minconns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Insert a value into the store:</a:t>
            </a:r>
          </a:p>
          <a:p>
            <a:pPr lvl="1"/>
            <a:r>
              <a:rPr lang="en-US" dirty="0" smtClean="0"/>
              <a:t>consul </a:t>
            </a:r>
            <a:r>
              <a:rPr lang="en-US" dirty="0" err="1" smtClean="0"/>
              <a:t>kv</a:t>
            </a:r>
            <a:r>
              <a:rPr lang="en-US" dirty="0" smtClean="0"/>
              <a:t> put </a:t>
            </a:r>
            <a:r>
              <a:rPr lang="en-US" dirty="0" err="1" smtClean="0"/>
              <a:t>redis</a:t>
            </a:r>
            <a:r>
              <a:rPr lang="en-US" dirty="0" smtClean="0"/>
              <a:t>/</a:t>
            </a:r>
            <a:r>
              <a:rPr lang="en-US" dirty="0" err="1" smtClean="0"/>
              <a:t>config</a:t>
            </a:r>
            <a:r>
              <a:rPr lang="en-US" dirty="0" smtClean="0"/>
              <a:t>/</a:t>
            </a:r>
            <a:r>
              <a:rPr lang="en-US" dirty="0" err="1" smtClean="0"/>
              <a:t>minconns</a:t>
            </a:r>
            <a:r>
              <a:rPr lang="en-US" dirty="0" smtClean="0"/>
              <a:t> 1</a:t>
            </a:r>
          </a:p>
          <a:p>
            <a:endParaRPr lang="en-US" dirty="0"/>
          </a:p>
          <a:p>
            <a:r>
              <a:rPr lang="en-US" dirty="0" smtClean="0"/>
              <a:t>Delete a key from the store:</a:t>
            </a:r>
          </a:p>
          <a:p>
            <a:pPr lvl="1"/>
            <a:r>
              <a:rPr lang="en-US" dirty="0" smtClean="0"/>
              <a:t>consul </a:t>
            </a:r>
            <a:r>
              <a:rPr lang="en-US" dirty="0" err="1" smtClean="0"/>
              <a:t>kv</a:t>
            </a:r>
            <a:r>
              <a:rPr lang="en-US" dirty="0" smtClean="0"/>
              <a:t> delete </a:t>
            </a:r>
            <a:r>
              <a:rPr lang="en-US" dirty="0" err="1" smtClean="0"/>
              <a:t>redis</a:t>
            </a:r>
            <a:r>
              <a:rPr lang="en-US" dirty="0" smtClean="0"/>
              <a:t>/</a:t>
            </a:r>
            <a:r>
              <a:rPr lang="en-US" dirty="0" err="1" smtClean="0"/>
              <a:t>config</a:t>
            </a:r>
            <a:r>
              <a:rPr lang="en-US" dirty="0" smtClean="0"/>
              <a:t>/</a:t>
            </a:r>
            <a:r>
              <a:rPr lang="en-US" dirty="0" err="1" smtClean="0"/>
              <a:t>minconns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Updating a key is the same as inserting, just using the same path.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46757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Homework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062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No homework this week. 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Good luck on the final exam!</a:t>
            </a:r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4412214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300" y="1737441"/>
            <a:ext cx="79375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095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21857" y="6430296"/>
            <a:ext cx="6130413" cy="266137"/>
          </a:xfrm>
        </p:spPr>
        <p:txBody>
          <a:bodyPr>
            <a:normAutofit/>
          </a:bodyPr>
          <a:lstStyle/>
          <a:p>
            <a:pPr marL="0" lvl="0" indent="0" defTabSz="914400">
              <a:spcBef>
                <a:spcPts val="0"/>
              </a:spcBef>
              <a:buNone/>
            </a:pPr>
            <a:r>
              <a:rPr lang="en-US" sz="1000" dirty="0"/>
              <a:t>Source: http://</a:t>
            </a:r>
            <a:r>
              <a:rPr lang="en-US" sz="1000" dirty="0" err="1"/>
              <a:t>www.pwc.com</a:t>
            </a:r>
            <a:r>
              <a:rPr lang="en-US" sz="1000" dirty="0"/>
              <a:t>/us/</a:t>
            </a:r>
            <a:r>
              <a:rPr lang="en-US" sz="1000" dirty="0" err="1"/>
              <a:t>en</a:t>
            </a:r>
            <a:r>
              <a:rPr lang="en-US" sz="1000" dirty="0"/>
              <a:t>/technology-forecast/2014/cloud-computing/features/</a:t>
            </a:r>
            <a:r>
              <a:rPr lang="en-US" sz="1000" dirty="0" err="1"/>
              <a:t>microservices.html</a:t>
            </a:r>
            <a:endParaRPr lang="en-US" sz="1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63444"/>
            <a:ext cx="8006366" cy="4263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4074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Service Discovery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If services are deployed dynamically, how do we know where they are running?</a:t>
            </a:r>
          </a:p>
          <a:p>
            <a:pPr lvl="1"/>
            <a:r>
              <a:rPr lang="en-US" dirty="0" smtClean="0"/>
              <a:t>Example: Web service needs to bind to database service, so the location of the database service needs to be discovered</a:t>
            </a:r>
            <a:r>
              <a:rPr lang="en-US" dirty="0" smtClean="0"/>
              <a:t>.</a:t>
            </a:r>
          </a:p>
          <a:p>
            <a:pPr lvl="1"/>
            <a:endParaRPr lang="en-US" dirty="0"/>
          </a:p>
          <a:p>
            <a:r>
              <a:rPr lang="en-US" dirty="0"/>
              <a:t>A </a:t>
            </a:r>
            <a:r>
              <a:rPr lang="en-US" dirty="0" err="1"/>
              <a:t>microservice</a:t>
            </a:r>
            <a:r>
              <a:rPr lang="en-US" dirty="0"/>
              <a:t> architecture heavily leverages service discovery:</a:t>
            </a:r>
          </a:p>
          <a:p>
            <a:pPr lvl="1"/>
            <a:r>
              <a:rPr lang="en-US" dirty="0"/>
              <a:t>Potentially need to track dozens or hundreds of services.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Route requests to services based on availability</a:t>
            </a:r>
          </a:p>
          <a:p>
            <a:pPr lvl="2"/>
            <a:r>
              <a:rPr lang="en-US" dirty="0"/>
              <a:t>Active/active, active/passive, etc.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May need to support service versioning.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Adjust service requests based on infrastructure topology changes</a:t>
            </a:r>
          </a:p>
          <a:p>
            <a:pPr lvl="2"/>
            <a:r>
              <a:rPr lang="en-US" dirty="0"/>
              <a:t>Container or instance failure, </a:t>
            </a:r>
            <a:r>
              <a:rPr lang="en-US" dirty="0" err="1"/>
              <a:t>autoscaling</a:t>
            </a:r>
            <a:endParaRPr lang="en-US" dirty="0"/>
          </a:p>
          <a:p>
            <a:endParaRPr lang="en-US" dirty="0" smtClean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870222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Service Discovery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How do we discover services?</a:t>
            </a:r>
            <a:endParaRPr lang="en-US" dirty="0" smtClean="0"/>
          </a:p>
          <a:p>
            <a:pPr lvl="1"/>
            <a:r>
              <a:rPr lang="en-US" dirty="0"/>
              <a:t>Traditionally we </a:t>
            </a:r>
            <a:r>
              <a:rPr lang="en-US" dirty="0" smtClean="0"/>
              <a:t>would hard-code </a:t>
            </a:r>
            <a:r>
              <a:rPr lang="en-US" dirty="0"/>
              <a:t>service locations because infrastructure didn’t change often. 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Use outputs from Infrastructure definition tools to determine service location.</a:t>
            </a:r>
          </a:p>
          <a:p>
            <a:pPr lvl="2"/>
            <a:r>
              <a:rPr lang="en-US" dirty="0" smtClean="0"/>
              <a:t>Problem: Tooling doesn’t handle service discovery when infrastructure fails.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Dedicated service discovery platform.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011137" y="6477919"/>
            <a:ext cx="413286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Source: http://</a:t>
            </a:r>
            <a:r>
              <a:rPr lang="en-US" sz="1000" dirty="0" err="1"/>
              <a:t>www.slideshare.net</a:t>
            </a:r>
            <a:r>
              <a:rPr lang="en-US" sz="1000" dirty="0"/>
              <a:t>/</a:t>
            </a:r>
            <a:r>
              <a:rPr lang="en-US" sz="1000" dirty="0" err="1"/>
              <a:t>scaganoff</a:t>
            </a:r>
            <a:r>
              <a:rPr lang="en-US" sz="1000" dirty="0"/>
              <a:t>/service-discovery-with-consul</a:t>
            </a:r>
          </a:p>
        </p:txBody>
      </p:sp>
    </p:spTree>
    <p:extLst>
      <p:ext uri="{BB962C8B-B14F-4D97-AF65-F5344CB8AC3E}">
        <p14:creationId xmlns:p14="http://schemas.microsoft.com/office/powerpoint/2010/main" val="1025197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Service </a:t>
            </a:r>
            <a:r>
              <a:rPr lang="en-US" dirty="0" smtClean="0"/>
              <a:t>Discovery Platform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0766" y="1527791"/>
            <a:ext cx="5897822" cy="4868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3033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Alternative to service discovery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48677" t="19996" b="6005"/>
          <a:stretch/>
        </p:blipFill>
        <p:spPr>
          <a:xfrm>
            <a:off x="4316463" y="1976426"/>
            <a:ext cx="4170059" cy="338328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80532" y="2381956"/>
            <a:ext cx="352213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err="1" smtClean="0"/>
              <a:t>Microservices</a:t>
            </a:r>
            <a:r>
              <a:rPr lang="en-US" dirty="0" smtClean="0"/>
              <a:t> send messages to queues/ topics</a:t>
            </a:r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Receivers read messages</a:t>
            </a:r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Queue may exist behind static, managed endpoint.</a:t>
            </a:r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No need for service discovery!</a:t>
            </a:r>
          </a:p>
        </p:txBody>
      </p:sp>
    </p:spTree>
    <p:extLst>
      <p:ext uri="{BB962C8B-B14F-4D97-AF65-F5344CB8AC3E}">
        <p14:creationId xmlns:p14="http://schemas.microsoft.com/office/powerpoint/2010/main" val="6787347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Traditional service discovery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Domain Name Services</a:t>
            </a:r>
          </a:p>
          <a:p>
            <a:pPr lvl="1"/>
            <a:r>
              <a:rPr lang="en-US" dirty="0" smtClean="0"/>
              <a:t>Discover the IP address of a system based on a name.</a:t>
            </a:r>
          </a:p>
          <a:p>
            <a:pPr lvl="1"/>
            <a:r>
              <a:rPr lang="en-US" dirty="0" smtClean="0"/>
              <a:t>Not designed for dynamic infrastructure changes.</a:t>
            </a:r>
          </a:p>
          <a:p>
            <a:endParaRPr lang="en-US" dirty="0"/>
          </a:p>
          <a:p>
            <a:r>
              <a:rPr lang="en-US" dirty="0" smtClean="0"/>
              <a:t>Unix /</a:t>
            </a:r>
            <a:r>
              <a:rPr lang="en-US" dirty="0" err="1" smtClean="0"/>
              <a:t>etc</a:t>
            </a:r>
            <a:r>
              <a:rPr lang="en-US" dirty="0" smtClean="0"/>
              <a:t>/services</a:t>
            </a:r>
          </a:p>
          <a:p>
            <a:pPr lvl="1"/>
            <a:r>
              <a:rPr lang="en-US" dirty="0" smtClean="0"/>
              <a:t>Maps port numbers to service names </a:t>
            </a:r>
          </a:p>
          <a:p>
            <a:endParaRPr lang="en-US" dirty="0"/>
          </a:p>
          <a:p>
            <a:r>
              <a:rPr lang="en-US" dirty="0" smtClean="0"/>
              <a:t>Distributed file systems and databases (lock servers)</a:t>
            </a:r>
          </a:p>
          <a:p>
            <a:pPr lvl="1"/>
            <a:r>
              <a:rPr lang="en-US" dirty="0" smtClean="0"/>
              <a:t>Leader election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891489" y="6444868"/>
            <a:ext cx="413286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Source: http://</a:t>
            </a:r>
            <a:r>
              <a:rPr lang="en-US" sz="1000" dirty="0" err="1"/>
              <a:t>www.slideshare.net</a:t>
            </a:r>
            <a:r>
              <a:rPr lang="en-US" sz="1000" dirty="0"/>
              <a:t>/</a:t>
            </a:r>
            <a:r>
              <a:rPr lang="en-US" sz="1000" dirty="0" err="1"/>
              <a:t>scaganoff</a:t>
            </a:r>
            <a:r>
              <a:rPr lang="en-US" sz="1000" dirty="0"/>
              <a:t>/service-discovery-with-consul</a:t>
            </a:r>
          </a:p>
        </p:txBody>
      </p:sp>
    </p:spTree>
    <p:extLst>
      <p:ext uri="{BB962C8B-B14F-4D97-AF65-F5344CB8AC3E}">
        <p14:creationId xmlns:p14="http://schemas.microsoft.com/office/powerpoint/2010/main" val="21076588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2840</TotalTime>
  <Words>865</Words>
  <Application>Microsoft Macintosh PowerPoint</Application>
  <PresentationFormat>On-screen Show (4:3)</PresentationFormat>
  <Paragraphs>181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Calibri</vt:lpstr>
      <vt:lpstr>Consolas</vt:lpstr>
      <vt:lpstr>Arial</vt:lpstr>
      <vt:lpstr>Office Theme</vt:lpstr>
      <vt:lpstr>DevOps &amp; Cloud Infrastructure SEIS 665 Week 13</vt:lpstr>
      <vt:lpstr>Agenda</vt:lpstr>
      <vt:lpstr>PowerPoint Presentation</vt:lpstr>
      <vt:lpstr>PowerPoint Presentation</vt:lpstr>
      <vt:lpstr>Service Discovery</vt:lpstr>
      <vt:lpstr>Service Discovery</vt:lpstr>
      <vt:lpstr>Service Discovery Platform</vt:lpstr>
      <vt:lpstr>Alternative to service discovery</vt:lpstr>
      <vt:lpstr>Traditional service discovery</vt:lpstr>
      <vt:lpstr>Lock servers</vt:lpstr>
      <vt:lpstr>Google: Chubby</vt:lpstr>
      <vt:lpstr>Apache ZooKeeper</vt:lpstr>
      <vt:lpstr>etcd</vt:lpstr>
      <vt:lpstr>Consul</vt:lpstr>
      <vt:lpstr>Consul architecture</vt:lpstr>
      <vt:lpstr>Consul architecture</vt:lpstr>
      <vt:lpstr>Consul architecture</vt:lpstr>
      <vt:lpstr>Consul data consistency</vt:lpstr>
      <vt:lpstr>Service Registration</vt:lpstr>
      <vt:lpstr>Querying Consul</vt:lpstr>
      <vt:lpstr>Health Checks</vt:lpstr>
      <vt:lpstr>Key/Value Store</vt:lpstr>
      <vt:lpstr>Homework</vt:lpstr>
    </vt:vector>
  </TitlesOfParts>
  <Company/>
  <LinksUpToDate>false</LinksUpToDate>
  <SharedDoc>false</SharedDoc>
  <HyperlinksChanged>false</HyperlinksChanged>
  <AppVersion>15.0031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DevOps &amp; Cloud Infrastructure SEIS 6XX Week 13</dc:title>
  <dc:creator>Jason Baker</dc:creator>
  <cp:lastModifiedBy>Baker, Jason D.</cp:lastModifiedBy>
  <cp:revision>60</cp:revision>
  <dcterms:created xsi:type="dcterms:W3CDTF">2016-04-25T17:30:29Z</dcterms:created>
  <dcterms:modified xsi:type="dcterms:W3CDTF">2017-03-11T22:11:20Z</dcterms:modified>
</cp:coreProperties>
</file>